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9"/>
  </p:notesMasterIdLst>
  <p:sldIdLst>
    <p:sldId id="256" r:id="rId2"/>
    <p:sldId id="310" r:id="rId3"/>
    <p:sldId id="311" r:id="rId4"/>
    <p:sldId id="312" r:id="rId5"/>
    <p:sldId id="315" r:id="rId6"/>
    <p:sldId id="319" r:id="rId7"/>
    <p:sldId id="313" r:id="rId8"/>
    <p:sldId id="314" r:id="rId9"/>
    <p:sldId id="316" r:id="rId10"/>
    <p:sldId id="317" r:id="rId11"/>
    <p:sldId id="322" r:id="rId12"/>
    <p:sldId id="334" r:id="rId13"/>
    <p:sldId id="335" r:id="rId14"/>
    <p:sldId id="336" r:id="rId15"/>
    <p:sldId id="338" r:id="rId16"/>
    <p:sldId id="337" r:id="rId17"/>
    <p:sldId id="333" r:id="rId18"/>
    <p:sldId id="323" r:id="rId19"/>
    <p:sldId id="320" r:id="rId20"/>
    <p:sldId id="321" r:id="rId21"/>
    <p:sldId id="324" r:id="rId22"/>
    <p:sldId id="325" r:id="rId23"/>
    <p:sldId id="326" r:id="rId24"/>
    <p:sldId id="327" r:id="rId25"/>
    <p:sldId id="328" r:id="rId26"/>
    <p:sldId id="332" r:id="rId27"/>
    <p:sldId id="329" r:id="rId28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84E427A-3D55-4303-BF80-6455036E1DE7}" styleName="테마 스타일 1 - 강조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5758FB7-9AC5-4552-8A53-C91805E547FA}" styleName="테마 스타일 1 - 강조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69" autoAdjust="0"/>
    <p:restoredTop sz="94660"/>
  </p:normalViewPr>
  <p:slideViewPr>
    <p:cSldViewPr>
      <p:cViewPr varScale="1">
        <p:scale>
          <a:sx n="82" d="100"/>
          <a:sy n="82" d="100"/>
        </p:scale>
        <p:origin x="1478" y="5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65CDAC-D627-4E87-877A-1B781DD4CADC}" type="datetimeFigureOut">
              <a:rPr lang="ko-KR" altLang="en-US" smtClean="0"/>
              <a:t>2023-05-07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ADDD8A-FD4C-4C63-90D4-202AFE8080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9645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051721" y="1379514"/>
            <a:ext cx="6334472" cy="1226567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979712" y="2667615"/>
            <a:ext cx="7164288" cy="455479"/>
          </a:xfrm>
          <a:solidFill>
            <a:srgbClr val="00B0F0"/>
          </a:solidFill>
        </p:spPr>
        <p:txBody>
          <a:bodyPr anchor="ctr" anchorCtr="0">
            <a:noAutofit/>
          </a:bodyPr>
          <a:lstStyle>
            <a:lvl1pPr marL="0" indent="0" algn="l">
              <a:buNone/>
              <a:defRPr sz="2000" i="1">
                <a:solidFill>
                  <a:srgbClr val="00206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 smtClean="0"/>
              <a:t>마스터 부제목 스타일 편집</a:t>
            </a:r>
            <a:endParaRPr lang="ko-KR" altLang="en-US" dirty="0"/>
          </a:p>
        </p:txBody>
      </p:sp>
      <p:sp>
        <p:nvSpPr>
          <p:cNvPr id="7" name="직사각형 6"/>
          <p:cNvSpPr/>
          <p:nvPr userDrawn="1"/>
        </p:nvSpPr>
        <p:spPr>
          <a:xfrm>
            <a:off x="0" y="0"/>
            <a:ext cx="1979712" cy="2691046"/>
          </a:xfrm>
          <a:prstGeom prst="rect">
            <a:avLst/>
          </a:prstGeom>
          <a:solidFill>
            <a:schemeClr val="accent5">
              <a:lumMod val="7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 userDrawn="1"/>
        </p:nvSpPr>
        <p:spPr>
          <a:xfrm>
            <a:off x="0" y="2667615"/>
            <a:ext cx="1979712" cy="478905"/>
          </a:xfrm>
          <a:prstGeom prst="rect">
            <a:avLst/>
          </a:prstGeom>
          <a:solidFill>
            <a:srgbClr val="0070C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이등변 삼각형 8"/>
          <p:cNvSpPr/>
          <p:nvPr userDrawn="1"/>
        </p:nvSpPr>
        <p:spPr>
          <a:xfrm rot="5400000">
            <a:off x="1214689" y="2735987"/>
            <a:ext cx="432048" cy="342165"/>
          </a:xfrm>
          <a:prstGeom prst="triangle">
            <a:avLst/>
          </a:prstGeom>
          <a:solidFill>
            <a:srgbClr val="00206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" name="이등변 삼각형 9"/>
          <p:cNvSpPr/>
          <p:nvPr userDrawn="1"/>
        </p:nvSpPr>
        <p:spPr>
          <a:xfrm rot="5400000">
            <a:off x="1556854" y="2735988"/>
            <a:ext cx="432048" cy="342165"/>
          </a:xfrm>
          <a:prstGeom prst="triangle">
            <a:avLst/>
          </a:prstGeom>
          <a:solidFill>
            <a:srgbClr val="00206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 userDrawn="1"/>
        </p:nvSpPr>
        <p:spPr>
          <a:xfrm>
            <a:off x="0" y="3130698"/>
            <a:ext cx="1979712" cy="3727302"/>
          </a:xfrm>
          <a:prstGeom prst="rect">
            <a:avLst/>
          </a:prstGeom>
          <a:solidFill>
            <a:schemeClr val="accent5">
              <a:lumMod val="7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160" y="3868810"/>
            <a:ext cx="2269834" cy="225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7180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0FE80-3752-4C44-80B8-E31C3450070D}" type="datetime1">
              <a:rPr lang="ko-KR" altLang="en-US" smtClean="0"/>
              <a:t>2023-05-07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78060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A88D13-428F-4553-BC93-2E91B1DA3F5C}" type="datetime1">
              <a:rPr lang="ko-KR" altLang="en-US" smtClean="0"/>
              <a:t>2023-05-07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18546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ko-KR" altLang="en-US" dirty="0" smtClean="0"/>
              <a:t> 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D4779-FB94-4D0A-9770-16BB460ADD4B}" type="datetime1">
              <a:rPr lang="ko-KR" altLang="en-US" smtClean="0"/>
              <a:t>2023-05-07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93422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87F0D-089E-4098-8EE9-5721C76E52EC}" type="datetime1">
              <a:rPr lang="ko-KR" altLang="en-US" smtClean="0"/>
              <a:t>2023-05-07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54749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2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2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C650FE-E6B2-4D57-AAF6-1B2A37421AAD}" type="datetime1">
              <a:rPr lang="ko-KR" altLang="en-US" smtClean="0"/>
              <a:t>2023-05-07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66851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F20C2-C949-4E4F-9580-FEE4F2DAC554}" type="datetime1">
              <a:rPr lang="ko-KR" altLang="en-US" smtClean="0"/>
              <a:t>2023-05-07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31454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DBFE0-70CA-4AA9-9C17-F02054822E7E}" type="datetime1">
              <a:rPr lang="ko-KR" altLang="en-US" smtClean="0"/>
              <a:t>2023-05-07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50680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84A72-C6AC-45C3-AE5A-9CF6D245353A}" type="datetime1">
              <a:rPr lang="ko-KR" altLang="en-US" smtClean="0"/>
              <a:t>2023-05-07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53328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1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D9E8D-7616-4FA8-9B12-88059974D499}" type="datetime1">
              <a:rPr lang="ko-KR" altLang="en-US" smtClean="0"/>
              <a:t>2023-05-07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10448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F4C3F6-B4DC-4E51-8609-BCC628ECDBF3}" type="datetime1">
              <a:rPr lang="ko-KR" altLang="en-US" smtClean="0"/>
              <a:t>2023-05-07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02738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124744"/>
            <a:ext cx="8229600" cy="50405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C4C586-F21B-48DD-B591-4B12E73E0749}" type="datetime1">
              <a:rPr lang="ko-KR" altLang="en-US" smtClean="0"/>
              <a:t>2023-05-07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8" name="직사각형 7"/>
          <p:cNvSpPr/>
          <p:nvPr userDrawn="1"/>
        </p:nvSpPr>
        <p:spPr>
          <a:xfrm>
            <a:off x="0" y="6381328"/>
            <a:ext cx="9144000" cy="476672"/>
          </a:xfrm>
          <a:prstGeom prst="rect">
            <a:avLst/>
          </a:prstGeom>
          <a:solidFill>
            <a:schemeClr val="accent5">
              <a:lumMod val="5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" name="다이아몬드 9"/>
          <p:cNvSpPr/>
          <p:nvPr userDrawn="1"/>
        </p:nvSpPr>
        <p:spPr>
          <a:xfrm>
            <a:off x="107505" y="6093296"/>
            <a:ext cx="465282" cy="590922"/>
          </a:xfrm>
          <a:prstGeom prst="diamond">
            <a:avLst/>
          </a:prstGeom>
          <a:solidFill>
            <a:srgbClr val="00206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다이아몬드 8"/>
          <p:cNvSpPr/>
          <p:nvPr userDrawn="1"/>
        </p:nvSpPr>
        <p:spPr>
          <a:xfrm>
            <a:off x="251521" y="6093296"/>
            <a:ext cx="465282" cy="590922"/>
          </a:xfrm>
          <a:prstGeom prst="diamond">
            <a:avLst/>
          </a:prstGeom>
          <a:solidFill>
            <a:srgbClr val="0070C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 userDrawn="1"/>
        </p:nvSpPr>
        <p:spPr>
          <a:xfrm>
            <a:off x="0" y="0"/>
            <a:ext cx="9144000" cy="836712"/>
          </a:xfrm>
          <a:prstGeom prst="rect">
            <a:avLst/>
          </a:prstGeom>
          <a:solidFill>
            <a:srgbClr val="00B05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1" y="-18256"/>
            <a:ext cx="5724128" cy="8549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smtClean="0"/>
              <a:t>    마스터 제목 스타일 편집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172400" y="6453338"/>
            <a:ext cx="514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70C0"/>
                </a:solidFill>
              </a:defRPr>
            </a:lvl1pPr>
          </a:lstStyle>
          <a:p>
            <a:fld id="{1BDE3FE7-3AEA-4B05-AC5A-802D1816ACF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51258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spcBef>
          <a:spcPct val="0"/>
        </a:spcBef>
        <a:buNone/>
        <a:defRPr sz="3200" kern="1200">
          <a:solidFill>
            <a:schemeClr val="bg1"/>
          </a:solidFill>
          <a:latin typeface="HY헤드라인M" panose="02030600000101010101" pitchFamily="18" charset="-127"/>
          <a:ea typeface="HY헤드라인M" panose="02030600000101010101" pitchFamily="18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051720" y="1379514"/>
            <a:ext cx="5904656" cy="1226567"/>
          </a:xfrm>
        </p:spPr>
        <p:txBody>
          <a:bodyPr>
            <a:normAutofit/>
          </a:bodyPr>
          <a:lstStyle/>
          <a:p>
            <a:pPr algn="l"/>
            <a:r>
              <a:rPr lang="en-US" altLang="ko-KR" sz="2800" b="1" dirty="0" smtClean="0">
                <a:solidFill>
                  <a:srgbClr val="0070C0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6</a:t>
            </a:r>
            <a:r>
              <a:rPr lang="ko-KR" altLang="en-US" sz="2800" b="1" dirty="0" smtClean="0">
                <a:solidFill>
                  <a:srgbClr val="0070C0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장</a:t>
            </a:r>
            <a:r>
              <a:rPr lang="en-US" altLang="ko-KR" sz="2800" b="1" dirty="0" smtClean="0">
                <a:solidFill>
                  <a:srgbClr val="0070C0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.  </a:t>
            </a:r>
            <a:r>
              <a:rPr lang="ko-KR" altLang="en-US" sz="2800" b="1" dirty="0" err="1" smtClean="0">
                <a:solidFill>
                  <a:srgbClr val="0070C0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분석함수</a:t>
            </a:r>
            <a:r>
              <a:rPr lang="ko-KR" altLang="en-US" sz="2800" b="1" dirty="0" smtClean="0">
                <a:solidFill>
                  <a:srgbClr val="0070C0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 및 윈도우 함수</a:t>
            </a:r>
            <a:endParaRPr lang="ko-KR" altLang="en-US" sz="2800" b="1" dirty="0">
              <a:solidFill>
                <a:srgbClr val="0070C0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979712" y="2674416"/>
            <a:ext cx="7164288" cy="456974"/>
          </a:xfrm>
          <a:solidFill>
            <a:srgbClr val="FFC000"/>
          </a:solidFill>
        </p:spPr>
        <p:txBody>
          <a:bodyPr anchor="ctr" anchorCtr="0">
            <a:noAutofit/>
          </a:bodyPr>
          <a:lstStyle/>
          <a:p>
            <a:pPr algn="l"/>
            <a:r>
              <a:rPr lang="en-US" altLang="ko-KR" sz="1800" i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lang="ko-KR" altLang="en-US" sz="1600" i="1" dirty="0">
              <a:solidFill>
                <a:schemeClr val="tx1">
                  <a:lumMod val="65000"/>
                  <a:lumOff val="3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4" name="AutoShape 5" descr="C++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758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 EXISTS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971600" y="1196752"/>
            <a:ext cx="59046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EXISTS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– </a:t>
            </a:r>
            <a:r>
              <a:rPr lang="ko-KR" altLang="en-US" dirty="0"/>
              <a:t>주문이 있는 고객을 알고 싶다</a:t>
            </a:r>
            <a:r>
              <a:rPr lang="en-US" altLang="ko-KR" dirty="0"/>
              <a:t>.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1895387"/>
            <a:ext cx="4191363" cy="147078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7904" y="3717032"/>
            <a:ext cx="2636748" cy="76968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6462238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 </a:t>
            </a:r>
            <a:r>
              <a:rPr lang="ko-KR" altLang="en-US" dirty="0" err="1" smtClean="0"/>
              <a:t>그룹핑</a:t>
            </a:r>
            <a:r>
              <a:rPr lang="en-US" altLang="ko-KR" dirty="0" smtClean="0"/>
              <a:t>, </a:t>
            </a:r>
            <a:r>
              <a:rPr lang="ko-KR" altLang="en-US" dirty="0" smtClean="0"/>
              <a:t>랭킹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827584" y="1124744"/>
            <a:ext cx="8208912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dirty="0" smtClean="0"/>
              <a:t>RANK() </a:t>
            </a:r>
            <a:r>
              <a:rPr lang="ko-KR" altLang="en-US" dirty="0" smtClean="0"/>
              <a:t>함수</a:t>
            </a:r>
            <a:endParaRPr lang="en-US" altLang="ko-KR" dirty="0" smtClean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1700808"/>
            <a:ext cx="6492803" cy="435139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6920149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 </a:t>
            </a:r>
            <a:r>
              <a:rPr lang="ko-KR" altLang="en-US" dirty="0" err="1" smtClean="0"/>
              <a:t>그룹핑</a:t>
            </a:r>
            <a:r>
              <a:rPr lang="en-US" altLang="ko-KR" dirty="0" smtClean="0"/>
              <a:t>, </a:t>
            </a:r>
            <a:r>
              <a:rPr lang="ko-KR" altLang="en-US" dirty="0" smtClean="0"/>
              <a:t>랭킹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12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196752"/>
            <a:ext cx="8316416" cy="451700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916516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 </a:t>
            </a:r>
            <a:r>
              <a:rPr lang="ko-KR" altLang="en-US" dirty="0" err="1" smtClean="0"/>
              <a:t>그룹핑</a:t>
            </a:r>
            <a:r>
              <a:rPr lang="en-US" altLang="ko-KR" dirty="0" smtClean="0"/>
              <a:t>, </a:t>
            </a:r>
            <a:r>
              <a:rPr lang="ko-KR" altLang="en-US" dirty="0" smtClean="0"/>
              <a:t>랭킹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13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196752"/>
            <a:ext cx="8028384" cy="449638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1144288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 </a:t>
            </a:r>
            <a:r>
              <a:rPr lang="ko-KR" altLang="en-US" dirty="0" err="1" smtClean="0"/>
              <a:t>그룹핑</a:t>
            </a:r>
            <a:r>
              <a:rPr lang="en-US" altLang="ko-KR" dirty="0" smtClean="0"/>
              <a:t>, </a:t>
            </a:r>
            <a:r>
              <a:rPr lang="ko-KR" altLang="en-US" dirty="0" smtClean="0"/>
              <a:t>랭킹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14</a:t>
            </a:fld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7401" y="3501008"/>
            <a:ext cx="4732430" cy="214902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1268760"/>
            <a:ext cx="6435919" cy="191119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8340176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 </a:t>
            </a:r>
            <a:r>
              <a:rPr lang="ko-KR" altLang="en-US" dirty="0" err="1" smtClean="0"/>
              <a:t>그룹핑</a:t>
            </a:r>
            <a:r>
              <a:rPr lang="en-US" altLang="ko-KR" dirty="0" smtClean="0"/>
              <a:t>, </a:t>
            </a:r>
            <a:r>
              <a:rPr lang="ko-KR" altLang="en-US" dirty="0" smtClean="0"/>
              <a:t>랭킹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15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024" y="1412776"/>
            <a:ext cx="8260101" cy="229291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4119" y="3789040"/>
            <a:ext cx="5425910" cy="236240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0226353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 </a:t>
            </a:r>
            <a:r>
              <a:rPr lang="ko-KR" altLang="en-US" dirty="0" err="1" smtClean="0"/>
              <a:t>그룹핑</a:t>
            </a:r>
            <a:r>
              <a:rPr lang="en-US" altLang="ko-KR" dirty="0" smtClean="0"/>
              <a:t>, </a:t>
            </a:r>
            <a:r>
              <a:rPr lang="ko-KR" altLang="en-US" dirty="0" smtClean="0"/>
              <a:t>랭킹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16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388" y="1268760"/>
            <a:ext cx="7750212" cy="270533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744" y="4149080"/>
            <a:ext cx="4016088" cy="188992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6236544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 </a:t>
            </a:r>
            <a:r>
              <a:rPr lang="ko-KR" altLang="en-US" dirty="0" smtClean="0"/>
              <a:t>등급 매기기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827584" y="1124744"/>
            <a:ext cx="820891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dirty="0" smtClean="0"/>
              <a:t>NTILE() </a:t>
            </a:r>
            <a:r>
              <a:rPr lang="ko-KR" altLang="en-US" dirty="0" smtClean="0"/>
              <a:t>함수 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en-US" altLang="ko-KR" dirty="0"/>
              <a:t> </a:t>
            </a:r>
            <a:r>
              <a:rPr lang="en-US" altLang="ko-KR" dirty="0" smtClean="0"/>
              <a:t>   </a:t>
            </a:r>
            <a:r>
              <a:rPr lang="ko-KR" altLang="en-US" dirty="0" smtClean="0"/>
              <a:t>주어진 수만큼 행들을 </a:t>
            </a:r>
            <a:r>
              <a:rPr lang="en-US" altLang="ko-KR" dirty="0" smtClean="0"/>
              <a:t>n</a:t>
            </a:r>
            <a:r>
              <a:rPr lang="ko-KR" altLang="en-US" dirty="0" smtClean="0"/>
              <a:t>등분한 후 현재 행에 해당하는 등급을 구하는 함수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2204864"/>
            <a:ext cx="5014954" cy="386795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874135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 </a:t>
            </a:r>
            <a:r>
              <a:rPr lang="ko-KR" altLang="en-US" dirty="0" smtClean="0"/>
              <a:t>등급 매기기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18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1052736"/>
            <a:ext cx="4617387" cy="280831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4005064"/>
            <a:ext cx="4617387" cy="219875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8241" y="3645024"/>
            <a:ext cx="2064706" cy="200068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9580" y="1268760"/>
            <a:ext cx="2072820" cy="214140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8737580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 </a:t>
            </a:r>
            <a:r>
              <a:rPr lang="ko-KR" altLang="en-US" dirty="0" err="1" smtClean="0"/>
              <a:t>누적값</a:t>
            </a:r>
            <a:r>
              <a:rPr lang="ko-KR" altLang="en-US" dirty="0" smtClean="0"/>
              <a:t> 구하기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19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728" y="3140968"/>
            <a:ext cx="4808637" cy="275867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7" name="직사각형 6"/>
          <p:cNvSpPr/>
          <p:nvPr/>
        </p:nvSpPr>
        <p:spPr>
          <a:xfrm>
            <a:off x="827584" y="1124744"/>
            <a:ext cx="7488832" cy="8697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/>
              <a:t>오름차순 누적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en-US" altLang="ko-KR" dirty="0" smtClean="0"/>
              <a:t>- </a:t>
            </a:r>
            <a:r>
              <a:rPr lang="ko-KR" altLang="en-US" dirty="0" smtClean="0"/>
              <a:t>ROWS </a:t>
            </a:r>
            <a:r>
              <a:rPr lang="ko-KR" altLang="en-US" dirty="0"/>
              <a:t>BETWEEN UNBOUNDED PRECEDING AND CURRENT ROW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827584" y="2119265"/>
            <a:ext cx="748883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/>
              <a:t>내림차순 누적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en-US" altLang="ko-KR" dirty="0"/>
              <a:t>- ROWS BETWEEN CURRENT ROW AND UNBOUNDED FOLLOWING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179625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 </a:t>
            </a:r>
            <a:r>
              <a:rPr lang="ko-KR" altLang="en-US" dirty="0"/>
              <a:t>집합 연산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971600" y="1196752"/>
            <a:ext cx="59046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집합 </a:t>
            </a:r>
            <a:r>
              <a:rPr lang="ko-KR" altLang="en-US" sz="2000" b="1" dirty="0" smtClean="0"/>
              <a:t>연산</a:t>
            </a:r>
            <a:endParaRPr lang="en-US" altLang="ko-KR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1043608" y="1628800"/>
            <a:ext cx="764319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/>
              <a:t>테이블은 </a:t>
            </a:r>
            <a:r>
              <a:rPr lang="ko-KR" altLang="en-US" sz="1600" dirty="0" err="1"/>
              <a:t>투플의</a:t>
            </a:r>
            <a:r>
              <a:rPr lang="ko-KR" altLang="en-US" sz="1600" dirty="0"/>
              <a:t> 집합이므로 테이블 </a:t>
            </a:r>
            <a:r>
              <a:rPr lang="ko-KR" altLang="en-US" sz="1600" dirty="0" smtClean="0"/>
              <a:t>간의 </a:t>
            </a:r>
            <a:r>
              <a:rPr lang="ko-KR" altLang="en-US" sz="1600" dirty="0"/>
              <a:t>집합 연산을 이용하여 합집합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차집합</a:t>
            </a:r>
            <a:r>
              <a:rPr lang="en-US" altLang="ko-KR" sz="1600" dirty="0"/>
              <a:t>, </a:t>
            </a:r>
            <a:r>
              <a:rPr lang="ko-KR" altLang="en-US" sz="1600" dirty="0"/>
              <a:t>교집합을 구할 수 있다</a:t>
            </a:r>
            <a:r>
              <a:rPr lang="en-US" altLang="ko-KR" sz="160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600" dirty="0" smtClean="0"/>
              <a:t>UNION, MINUS </a:t>
            </a:r>
            <a:r>
              <a:rPr lang="ko-KR" altLang="en-US" sz="1600" dirty="0" smtClean="0"/>
              <a:t>등이 있으며</a:t>
            </a:r>
            <a:endParaRPr lang="en-US" altLang="ko-KR" sz="1600" dirty="0"/>
          </a:p>
          <a:p>
            <a:pPr>
              <a:lnSpc>
                <a:spcPct val="150000"/>
              </a:lnSpc>
            </a:pPr>
            <a:r>
              <a:rPr lang="en-US" altLang="ko-KR" sz="1600" dirty="0"/>
              <a:t>UNION </a:t>
            </a:r>
            <a:r>
              <a:rPr lang="ko-KR" altLang="en-US" sz="1600" dirty="0"/>
              <a:t>연산자는 중복을 포함하지 않고</a:t>
            </a:r>
            <a:r>
              <a:rPr lang="en-US" altLang="ko-KR" sz="1600" dirty="0"/>
              <a:t>, UNION ALL </a:t>
            </a:r>
            <a:r>
              <a:rPr lang="ko-KR" altLang="en-US" sz="1600" dirty="0"/>
              <a:t>연산자는 중복을 포함한다</a:t>
            </a:r>
            <a:r>
              <a:rPr lang="en-US" altLang="ko-KR" sz="1600" dirty="0"/>
              <a:t>.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0" y="3398923"/>
            <a:ext cx="4290432" cy="283488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591019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 </a:t>
            </a:r>
            <a:r>
              <a:rPr lang="ko-KR" altLang="en-US" dirty="0" err="1" smtClean="0"/>
              <a:t>누적값</a:t>
            </a:r>
            <a:r>
              <a:rPr lang="ko-KR" altLang="en-US" dirty="0" smtClean="0"/>
              <a:t> 구하기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20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1196752"/>
            <a:ext cx="6408712" cy="362654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5717" y="5013176"/>
            <a:ext cx="2743438" cy="123454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8932" y="5013176"/>
            <a:ext cx="2606266" cy="1219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6108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 </a:t>
            </a:r>
            <a:r>
              <a:rPr lang="ko-KR" altLang="en-US" dirty="0" err="1" smtClean="0"/>
              <a:t>누적값</a:t>
            </a:r>
            <a:r>
              <a:rPr lang="ko-KR" altLang="en-US" dirty="0" smtClean="0"/>
              <a:t> 구하기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21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827584" y="1124744"/>
            <a:ext cx="748883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/>
              <a:t>거꾸로 누적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en-US" altLang="ko-KR" dirty="0" smtClean="0"/>
              <a:t>- </a:t>
            </a:r>
            <a:r>
              <a:rPr lang="ko-KR" altLang="en-US" dirty="0" smtClean="0"/>
              <a:t>ROWS </a:t>
            </a:r>
            <a:r>
              <a:rPr lang="ko-KR" altLang="en-US" dirty="0"/>
              <a:t>BETWEEN UNBOUNDED PRECEDING AND CURRENT ROW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2367546"/>
            <a:ext cx="3756986" cy="1653683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9336191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 </a:t>
            </a:r>
            <a:r>
              <a:rPr lang="ko-KR" altLang="en-US" dirty="0" err="1" smtClean="0"/>
              <a:t>누적값</a:t>
            </a:r>
            <a:r>
              <a:rPr lang="ko-KR" altLang="en-US" dirty="0" smtClean="0"/>
              <a:t> 구하기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22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340768"/>
            <a:ext cx="8676456" cy="424847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049916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 </a:t>
            </a:r>
            <a:r>
              <a:rPr lang="ko-KR" altLang="en-US" dirty="0" err="1" smtClean="0"/>
              <a:t>누적값</a:t>
            </a:r>
            <a:r>
              <a:rPr lang="ko-KR" altLang="en-US" dirty="0" smtClean="0"/>
              <a:t> 구하기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23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9" y="1196752"/>
            <a:ext cx="4161697" cy="266429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9" y="4077073"/>
            <a:ext cx="6480720" cy="203995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7923587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 </a:t>
            </a:r>
            <a:r>
              <a:rPr lang="ko-KR" altLang="en-US" dirty="0" err="1" smtClean="0"/>
              <a:t>누적값</a:t>
            </a:r>
            <a:r>
              <a:rPr lang="ko-KR" altLang="en-US" dirty="0" smtClean="0"/>
              <a:t> 구하기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24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3644676"/>
            <a:ext cx="6480720" cy="203995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268760"/>
            <a:ext cx="7810815" cy="194386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5334695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 </a:t>
            </a:r>
            <a:r>
              <a:rPr lang="ko-KR" altLang="en-US" dirty="0" err="1" smtClean="0"/>
              <a:t>계층형</a:t>
            </a:r>
            <a:r>
              <a:rPr lang="ko-KR" altLang="en-US" dirty="0" smtClean="0"/>
              <a:t> 쿼리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25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1412776"/>
            <a:ext cx="4032448" cy="273143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144" y="3229736"/>
            <a:ext cx="2042337" cy="182895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0227410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 </a:t>
            </a:r>
            <a:r>
              <a:rPr lang="ko-KR" altLang="en-US" dirty="0" err="1" smtClean="0"/>
              <a:t>계층형</a:t>
            </a:r>
            <a:r>
              <a:rPr lang="ko-KR" altLang="en-US" dirty="0" smtClean="0"/>
              <a:t> 쿼리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26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1484784"/>
            <a:ext cx="4915326" cy="383319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6814864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 </a:t>
            </a:r>
            <a:r>
              <a:rPr lang="ko-KR" altLang="en-US" dirty="0" err="1" smtClean="0"/>
              <a:t>계층형</a:t>
            </a:r>
            <a:r>
              <a:rPr lang="ko-KR" altLang="en-US" dirty="0" smtClean="0"/>
              <a:t> 쿼리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27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1796481"/>
            <a:ext cx="4740051" cy="336071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4618" y="4028729"/>
            <a:ext cx="3017782" cy="845893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5568162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 </a:t>
            </a:r>
            <a:r>
              <a:rPr lang="ko-KR" altLang="en-US" dirty="0"/>
              <a:t>집합 연산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3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1484784"/>
            <a:ext cx="5044877" cy="360457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614915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 </a:t>
            </a:r>
            <a:r>
              <a:rPr lang="ko-KR" altLang="en-US" dirty="0"/>
              <a:t>집합 연산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4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007" y="1268760"/>
            <a:ext cx="4176122" cy="459525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7684" y="3645024"/>
            <a:ext cx="2034716" cy="104403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7364230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 </a:t>
            </a:r>
            <a:r>
              <a:rPr lang="ko-KR" altLang="en-US" dirty="0"/>
              <a:t>집합 연산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971600" y="1196752"/>
            <a:ext cx="59046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집합 연산 </a:t>
            </a:r>
            <a:r>
              <a:rPr lang="en-US" altLang="ko-KR" sz="2000" b="1" dirty="0"/>
              <a:t>– </a:t>
            </a:r>
            <a:r>
              <a:rPr lang="ko-KR" altLang="en-US" dirty="0"/>
              <a:t>고객 이름의 합집합을 구하고 싶다</a:t>
            </a:r>
            <a:r>
              <a:rPr lang="en-US" altLang="ko-KR" dirty="0"/>
              <a:t>.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1844824"/>
            <a:ext cx="5486875" cy="371126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231658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 </a:t>
            </a:r>
            <a:r>
              <a:rPr lang="ko-KR" altLang="en-US" dirty="0"/>
              <a:t>집합 연산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6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1196752"/>
            <a:ext cx="6073666" cy="470194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3263239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 </a:t>
            </a:r>
            <a:r>
              <a:rPr lang="ko-KR" altLang="en-US" dirty="0"/>
              <a:t>집합 연산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7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9" y="1844824"/>
            <a:ext cx="2849020" cy="266429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777835"/>
            <a:ext cx="3024336" cy="274791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5930748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 </a:t>
            </a:r>
            <a:r>
              <a:rPr lang="ko-KR" altLang="en-US" dirty="0"/>
              <a:t>집합 연산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8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1412776"/>
            <a:ext cx="2636748" cy="390177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8752" y="3717032"/>
            <a:ext cx="1310754" cy="92972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5058394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 </a:t>
            </a:r>
            <a:r>
              <a:rPr lang="en-US" altLang="ko-KR" dirty="0" smtClean="0"/>
              <a:t>EXISTS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971600" y="1196752"/>
            <a:ext cx="59046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EXISTS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– </a:t>
            </a:r>
            <a:r>
              <a:rPr lang="ko-KR" altLang="en-US" dirty="0"/>
              <a:t>주문이 있는 고객을 알고 싶다</a:t>
            </a:r>
            <a:r>
              <a:rPr lang="en-US" altLang="ko-KR" dirty="0"/>
              <a:t>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43608" y="1628800"/>
            <a:ext cx="76431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/>
              <a:t>조건에 맞는 </a:t>
            </a:r>
            <a:r>
              <a:rPr lang="ko-KR" altLang="en-US" sz="1600" dirty="0" err="1" smtClean="0"/>
              <a:t>투플이</a:t>
            </a:r>
            <a:r>
              <a:rPr lang="ko-KR" altLang="en-US" sz="1600" dirty="0"/>
              <a:t> </a:t>
            </a:r>
            <a:r>
              <a:rPr lang="ko-KR" altLang="en-US" sz="1600" dirty="0" smtClean="0"/>
              <a:t>존재하면 </a:t>
            </a:r>
            <a:r>
              <a:rPr lang="ko-KR" altLang="en-US" sz="1600" dirty="0"/>
              <a:t>결과에 포함시킨다</a:t>
            </a:r>
            <a:r>
              <a:rPr lang="en-US" altLang="ko-KR" sz="16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600" dirty="0"/>
              <a:t>즉 부속질의문의 어떤 행이 조건에 만족하면 참이다</a:t>
            </a:r>
            <a:r>
              <a:rPr lang="en-US" altLang="ko-KR" sz="1600" dirty="0"/>
              <a:t>.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2636912"/>
            <a:ext cx="5006774" cy="167654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088" y="3938362"/>
            <a:ext cx="2720576" cy="103641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0498252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12700"/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3968</TotalTime>
  <Words>241</Words>
  <Application>Microsoft Office PowerPoint</Application>
  <PresentationFormat>화면 슬라이드 쇼(4:3)</PresentationFormat>
  <Paragraphs>72</Paragraphs>
  <Slides>27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4" baseType="lpstr">
      <vt:lpstr>HY헤드라인M</vt:lpstr>
      <vt:lpstr>맑은 고딕</vt:lpstr>
      <vt:lpstr>휴먼모음T</vt:lpstr>
      <vt:lpstr>휴먼엑스포</vt:lpstr>
      <vt:lpstr>Arial</vt:lpstr>
      <vt:lpstr>Wingdings</vt:lpstr>
      <vt:lpstr>Office 테마</vt:lpstr>
      <vt:lpstr>6장.  분석함수 및 윈도우 함수</vt:lpstr>
      <vt:lpstr>  집합 연산</vt:lpstr>
      <vt:lpstr>  집합 연산</vt:lpstr>
      <vt:lpstr>  집합 연산</vt:lpstr>
      <vt:lpstr>  집합 연산</vt:lpstr>
      <vt:lpstr>  집합 연산</vt:lpstr>
      <vt:lpstr>  집합 연산</vt:lpstr>
      <vt:lpstr>  집합 연산</vt:lpstr>
      <vt:lpstr>  EXISTS</vt:lpstr>
      <vt:lpstr>  EXISTS</vt:lpstr>
      <vt:lpstr>  그룹핑, 랭킹</vt:lpstr>
      <vt:lpstr>  그룹핑, 랭킹</vt:lpstr>
      <vt:lpstr>  그룹핑, 랭킹</vt:lpstr>
      <vt:lpstr>  그룹핑, 랭킹</vt:lpstr>
      <vt:lpstr>  그룹핑, 랭킹</vt:lpstr>
      <vt:lpstr>  그룹핑, 랭킹</vt:lpstr>
      <vt:lpstr>  등급 매기기</vt:lpstr>
      <vt:lpstr>  등급 매기기</vt:lpstr>
      <vt:lpstr>  누적값 구하기</vt:lpstr>
      <vt:lpstr>  누적값 구하기</vt:lpstr>
      <vt:lpstr>  누적값 구하기</vt:lpstr>
      <vt:lpstr>  누적값 구하기</vt:lpstr>
      <vt:lpstr>  누적값 구하기</vt:lpstr>
      <vt:lpstr>  누적값 구하기</vt:lpstr>
      <vt:lpstr>  계층형 쿼리</vt:lpstr>
      <vt:lpstr>  계층형 쿼리</vt:lpstr>
      <vt:lpstr>  계층형 쿼리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giyong kim</cp:lastModifiedBy>
  <cp:revision>311</cp:revision>
  <dcterms:created xsi:type="dcterms:W3CDTF">2019-03-04T02:36:55Z</dcterms:created>
  <dcterms:modified xsi:type="dcterms:W3CDTF">2023-05-07T00:05:47Z</dcterms:modified>
</cp:coreProperties>
</file>